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6" r:id="rId8"/>
    <p:sldId id="267" r:id="rId9"/>
    <p:sldId id="259" r:id="rId10"/>
    <p:sldId id="265" r:id="rId11"/>
    <p:sldId id="269" r:id="rId12"/>
    <p:sldId id="268" r:id="rId13"/>
    <p:sldId id="270" r:id="rId14"/>
    <p:sldId id="271" r:id="rId15"/>
    <p:sldId id="272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D7425-1424-4555-ADAA-2AED64B15A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Hub Selection plan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E7351-8AEE-4BDD-90AC-8473A36251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Kevin | Anthony | Nina</a:t>
            </a:r>
          </a:p>
        </p:txBody>
      </p:sp>
    </p:spTree>
    <p:extLst>
      <p:ext uri="{BB962C8B-B14F-4D97-AF65-F5344CB8AC3E}">
        <p14:creationId xmlns:p14="http://schemas.microsoft.com/office/powerpoint/2010/main" val="1816507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7CE18-F7BE-4558-8B15-CF0950E42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2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2F526-239D-4A02-AD5C-2AB26CA940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52600"/>
            <a:ext cx="10036206" cy="41148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Update potential hub candidates dataset</a:t>
            </a:r>
          </a:p>
          <a:p>
            <a:pPr lvl="1"/>
            <a:r>
              <a:rPr lang="en-US" dirty="0"/>
              <a:t>Get rid of hubs not chosen in the original design</a:t>
            </a:r>
          </a:p>
          <a:p>
            <a:pPr lvl="1"/>
            <a:r>
              <a:rPr lang="en-US" dirty="0"/>
              <a:t>Assign hubs chosen in the original design to a specific region</a:t>
            </a:r>
          </a:p>
          <a:p>
            <a:r>
              <a:rPr lang="en-US" dirty="0"/>
              <a:t>Re-run design with tuned parameters</a:t>
            </a:r>
          </a:p>
          <a:p>
            <a:pPr lvl="1"/>
            <a:r>
              <a:rPr lang="en-US" sz="2100" dirty="0"/>
              <a:t> </a:t>
            </a:r>
            <a:r>
              <a:rPr lang="en-US" sz="2100" dirty="0" err="1"/>
              <a:t>travelTimeFactorShuttle</a:t>
            </a:r>
            <a:r>
              <a:rPr lang="en-US" sz="2100" dirty="0"/>
              <a:t> = 1.2</a:t>
            </a:r>
          </a:p>
          <a:p>
            <a:pPr lvl="1"/>
            <a:r>
              <a:rPr lang="en-US" sz="2100" dirty="0" err="1"/>
              <a:t>travelTimeFactorShuttle</a:t>
            </a:r>
            <a:r>
              <a:rPr lang="en-US" sz="2100" dirty="0"/>
              <a:t> = 1.2</a:t>
            </a:r>
          </a:p>
          <a:p>
            <a:pPr lvl="1"/>
            <a:r>
              <a:rPr lang="en-US" sz="2100" dirty="0"/>
              <a:t>alpha = 0.05</a:t>
            </a:r>
          </a:p>
          <a:p>
            <a:pPr lvl="1"/>
            <a:r>
              <a:rPr lang="en-US" sz="2100" dirty="0" err="1"/>
              <a:t>mipgap</a:t>
            </a:r>
            <a:r>
              <a:rPr lang="en-US" sz="2100" dirty="0"/>
              <a:t> = 0.01</a:t>
            </a:r>
          </a:p>
          <a:p>
            <a:r>
              <a:rPr lang="en-US" sz="2100" dirty="0"/>
              <a:t>Attempt to fix part of the network (still working on it)</a:t>
            </a:r>
          </a:p>
          <a:p>
            <a:pPr lvl="1"/>
            <a:r>
              <a:rPr lang="en-US" sz="2100" dirty="0"/>
              <a:t>Introducing a hub weight parameter to limit the number of hubs that can be selected from each region</a:t>
            </a:r>
          </a:p>
          <a:p>
            <a:pPr lvl="1"/>
            <a:r>
              <a:rPr lang="en-US" sz="2100" dirty="0"/>
              <a:t>Solve the network design by only considering hubs in a region and its neighbor regions</a:t>
            </a:r>
          </a:p>
          <a:p>
            <a:r>
              <a:rPr lang="en-US" dirty="0"/>
              <a:t>To-do</a:t>
            </a:r>
          </a:p>
          <a:p>
            <a:pPr lvl="1"/>
            <a:r>
              <a:rPr lang="en-US" dirty="0"/>
              <a:t>Solve r</a:t>
            </a:r>
            <a:r>
              <a:rPr lang="en-US" sz="2000" dirty="0"/>
              <a:t>untime issue (takes a long time to generate regional design)</a:t>
            </a:r>
          </a:p>
          <a:p>
            <a:pPr lvl="1"/>
            <a:r>
              <a:rPr lang="en-US" sz="2000" dirty="0"/>
              <a:t>Generate final design</a:t>
            </a:r>
          </a:p>
          <a:p>
            <a:pPr lvl="1"/>
            <a:r>
              <a:rPr lang="en-US" dirty="0"/>
              <a:t>Try other clustering methods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26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4B59114-C4F8-4D41-9EB7-865D51E89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07623" y="0"/>
            <a:ext cx="5084377" cy="68579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49983D-DFCF-4F9D-A36B-C4C7DFAB1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11" y="0"/>
            <a:ext cx="5454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8E0BB9-FB0B-441B-B25C-5938341BB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     Old  vs. New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B7AF6C6-9C46-41D9-8D0C-E0C680BBA576}"/>
              </a:ext>
            </a:extLst>
          </p:cNvPr>
          <p:cNvSpPr/>
          <p:nvPr/>
        </p:nvSpPr>
        <p:spPr>
          <a:xfrm>
            <a:off x="10070777" y="4593826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6BD726E-813D-4A6C-9D3E-39F4EBEAE508}"/>
              </a:ext>
            </a:extLst>
          </p:cNvPr>
          <p:cNvSpPr/>
          <p:nvPr/>
        </p:nvSpPr>
        <p:spPr>
          <a:xfrm>
            <a:off x="10614734" y="3486705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38D2923-D11B-4869-848C-C613B9E0FF6D}"/>
              </a:ext>
            </a:extLst>
          </p:cNvPr>
          <p:cNvSpPr/>
          <p:nvPr/>
        </p:nvSpPr>
        <p:spPr>
          <a:xfrm>
            <a:off x="9529616" y="841715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4ED7C1-EED1-4D4E-B3B4-8BC76708C2C9}"/>
              </a:ext>
            </a:extLst>
          </p:cNvPr>
          <p:cNvSpPr/>
          <p:nvPr/>
        </p:nvSpPr>
        <p:spPr>
          <a:xfrm>
            <a:off x="10205610" y="231930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ECF9FB0-A9D4-418B-8259-471DE6D6CD68}"/>
              </a:ext>
            </a:extLst>
          </p:cNvPr>
          <p:cNvSpPr/>
          <p:nvPr/>
        </p:nvSpPr>
        <p:spPr>
          <a:xfrm>
            <a:off x="10672439" y="4436062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3805B27-6402-4060-B433-45A31ABD6F94}"/>
              </a:ext>
            </a:extLst>
          </p:cNvPr>
          <p:cNvSpPr/>
          <p:nvPr/>
        </p:nvSpPr>
        <p:spPr>
          <a:xfrm>
            <a:off x="7756853" y="4278299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EAC0AAF-F07A-4C75-8D77-A4DBA06FC5E6}"/>
              </a:ext>
            </a:extLst>
          </p:cNvPr>
          <p:cNvSpPr/>
          <p:nvPr/>
        </p:nvSpPr>
        <p:spPr>
          <a:xfrm>
            <a:off x="8153387" y="5789721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5930FE0-E2B1-430E-8523-07374B97F2F5}"/>
              </a:ext>
            </a:extLst>
          </p:cNvPr>
          <p:cNvSpPr/>
          <p:nvPr/>
        </p:nvSpPr>
        <p:spPr>
          <a:xfrm>
            <a:off x="11645272" y="4574961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FA68B0B-2524-4EE3-8F42-CA92528B3BE0}"/>
              </a:ext>
            </a:extLst>
          </p:cNvPr>
          <p:cNvSpPr/>
          <p:nvPr/>
        </p:nvSpPr>
        <p:spPr>
          <a:xfrm>
            <a:off x="8971613" y="609933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D449EBA-93BE-43CD-9652-089549103835}"/>
              </a:ext>
            </a:extLst>
          </p:cNvPr>
          <p:cNvSpPr/>
          <p:nvPr/>
        </p:nvSpPr>
        <p:spPr>
          <a:xfrm>
            <a:off x="9199151" y="556741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6533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 animBg="1"/>
      <p:bldP spid="14" grpId="0" animBg="1"/>
      <p:bldP spid="16" grpId="0" animBg="1"/>
      <p:bldP spid="18" grpId="0" animBg="1"/>
      <p:bldP spid="20" grpId="0" animBg="1"/>
      <p:bldP spid="15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396B08-FA49-4290-ABE1-5FBADF85D7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9866" y="1558367"/>
            <a:ext cx="5596207" cy="321781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37D094C-B3FB-46A9-A9A3-60F5EACAB5DC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      Old  vs. New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AF458-7B3B-47AA-B13A-1507510531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22" y="1552113"/>
            <a:ext cx="5554344" cy="3224073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58FA6432-4AFF-432D-BCCC-6AD82ADB5164}"/>
              </a:ext>
            </a:extLst>
          </p:cNvPr>
          <p:cNvSpPr/>
          <p:nvPr/>
        </p:nvSpPr>
        <p:spPr>
          <a:xfrm>
            <a:off x="10265544" y="1551185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31E503-6BAF-41C7-B774-F51FA4E89CF4}"/>
              </a:ext>
            </a:extLst>
          </p:cNvPr>
          <p:cNvSpPr txBox="1"/>
          <p:nvPr/>
        </p:nvSpPr>
        <p:spPr>
          <a:xfrm>
            <a:off x="10572504" y="1452162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0.4%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550B08-BA1B-47A8-B860-CB940F297A5C}"/>
              </a:ext>
            </a:extLst>
          </p:cNvPr>
          <p:cNvSpPr txBox="1"/>
          <p:nvPr/>
        </p:nvSpPr>
        <p:spPr>
          <a:xfrm>
            <a:off x="10564965" y="171343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4.4%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000B23-9E80-4818-8755-5802B34F5FE4}"/>
              </a:ext>
            </a:extLst>
          </p:cNvPr>
          <p:cNvSpPr txBox="1"/>
          <p:nvPr/>
        </p:nvSpPr>
        <p:spPr>
          <a:xfrm>
            <a:off x="10566044" y="1938392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10.0%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C1B0A9-CC86-4A50-B540-2420CC2865B9}"/>
              </a:ext>
            </a:extLst>
          </p:cNvPr>
          <p:cNvSpPr txBox="1"/>
          <p:nvPr/>
        </p:nvSpPr>
        <p:spPr>
          <a:xfrm>
            <a:off x="10564965" y="2167108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25.8%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405578-3946-4B2D-AC9D-54909A4C4F5C}"/>
              </a:ext>
            </a:extLst>
          </p:cNvPr>
          <p:cNvSpPr txBox="1"/>
          <p:nvPr/>
        </p:nvSpPr>
        <p:spPr>
          <a:xfrm>
            <a:off x="10563886" y="2392061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25.8%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4E00E2-D9D9-41AB-B0EA-D7D8BA7ABE9B}"/>
              </a:ext>
            </a:extLst>
          </p:cNvPr>
          <p:cNvSpPr txBox="1"/>
          <p:nvPr/>
        </p:nvSpPr>
        <p:spPr>
          <a:xfrm>
            <a:off x="11382252" y="2836971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1.9%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F733929-6CDB-4013-A77C-201B92234F13}"/>
              </a:ext>
            </a:extLst>
          </p:cNvPr>
          <p:cNvSpPr txBox="1"/>
          <p:nvPr/>
        </p:nvSpPr>
        <p:spPr>
          <a:xfrm>
            <a:off x="11382252" y="3084305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7.7%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8FF869-D0A5-49F8-A728-DFA8B81A192C}"/>
              </a:ext>
            </a:extLst>
          </p:cNvPr>
          <p:cNvSpPr txBox="1"/>
          <p:nvPr/>
        </p:nvSpPr>
        <p:spPr>
          <a:xfrm>
            <a:off x="11382252" y="331028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10.0%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5AE4D3-27BF-4C03-B205-3687F9B5DBE1}"/>
              </a:ext>
            </a:extLst>
          </p:cNvPr>
          <p:cNvSpPr txBox="1"/>
          <p:nvPr/>
        </p:nvSpPr>
        <p:spPr>
          <a:xfrm>
            <a:off x="11395528" y="354061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4.4%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F8CE9F-10A0-47BC-AA36-38C6CFE7C7D0}"/>
              </a:ext>
            </a:extLst>
          </p:cNvPr>
          <p:cNvSpPr txBox="1"/>
          <p:nvPr/>
        </p:nvSpPr>
        <p:spPr>
          <a:xfrm>
            <a:off x="11395528" y="377266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4.9%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18DDCDA-519E-41D2-90AC-85F121429120}"/>
              </a:ext>
            </a:extLst>
          </p:cNvPr>
          <p:cNvSpPr txBox="1"/>
          <p:nvPr/>
        </p:nvSpPr>
        <p:spPr>
          <a:xfrm>
            <a:off x="11402925" y="4209457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10.0%</a:t>
            </a:r>
          </a:p>
        </p:txBody>
      </p:sp>
      <p:sp>
        <p:nvSpPr>
          <p:cNvPr id="49" name="Arrow: Down 48">
            <a:extLst>
              <a:ext uri="{FF2B5EF4-FFF2-40B4-BE49-F238E27FC236}">
                <a16:creationId xmlns:a16="http://schemas.microsoft.com/office/drawing/2014/main" id="{26244670-F3CA-4ABB-983F-333248D3388B}"/>
              </a:ext>
            </a:extLst>
          </p:cNvPr>
          <p:cNvSpPr/>
          <p:nvPr/>
        </p:nvSpPr>
        <p:spPr>
          <a:xfrm>
            <a:off x="10019660" y="1778856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row: Down 49">
            <a:extLst>
              <a:ext uri="{FF2B5EF4-FFF2-40B4-BE49-F238E27FC236}">
                <a16:creationId xmlns:a16="http://schemas.microsoft.com/office/drawing/2014/main" id="{9E712B39-1755-443D-948C-1101ACA07133}"/>
              </a:ext>
            </a:extLst>
          </p:cNvPr>
          <p:cNvSpPr/>
          <p:nvPr/>
        </p:nvSpPr>
        <p:spPr>
          <a:xfrm>
            <a:off x="10640669" y="2933324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row: Down 50">
            <a:extLst>
              <a:ext uri="{FF2B5EF4-FFF2-40B4-BE49-F238E27FC236}">
                <a16:creationId xmlns:a16="http://schemas.microsoft.com/office/drawing/2014/main" id="{4ED7E0E8-91F3-482D-B99E-13635506BAD2}"/>
              </a:ext>
            </a:extLst>
          </p:cNvPr>
          <p:cNvSpPr/>
          <p:nvPr/>
        </p:nvSpPr>
        <p:spPr>
          <a:xfrm>
            <a:off x="10265544" y="3140804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Down 51">
            <a:extLst>
              <a:ext uri="{FF2B5EF4-FFF2-40B4-BE49-F238E27FC236}">
                <a16:creationId xmlns:a16="http://schemas.microsoft.com/office/drawing/2014/main" id="{938F6437-768B-442D-8033-F63C899561F3}"/>
              </a:ext>
            </a:extLst>
          </p:cNvPr>
          <p:cNvSpPr/>
          <p:nvPr/>
        </p:nvSpPr>
        <p:spPr>
          <a:xfrm>
            <a:off x="11065304" y="3578141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9784C3B9-6EA2-4B3F-B367-777A7D043466}"/>
              </a:ext>
            </a:extLst>
          </p:cNvPr>
          <p:cNvSpPr/>
          <p:nvPr/>
        </p:nvSpPr>
        <p:spPr>
          <a:xfrm>
            <a:off x="11266563" y="3835053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29E5D54F-A350-4560-988E-9477F283E20D}"/>
              </a:ext>
            </a:extLst>
          </p:cNvPr>
          <p:cNvSpPr/>
          <p:nvPr/>
        </p:nvSpPr>
        <p:spPr>
          <a:xfrm rot="10800000">
            <a:off x="10390071" y="2014737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7B8E6DBB-9D48-41C3-8A40-D8B401D7BD26}"/>
              </a:ext>
            </a:extLst>
          </p:cNvPr>
          <p:cNvSpPr/>
          <p:nvPr/>
        </p:nvSpPr>
        <p:spPr>
          <a:xfrm rot="10800000">
            <a:off x="10216295" y="221365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69AA3246-1EF0-4F9F-A4DE-4169D105CDD5}"/>
              </a:ext>
            </a:extLst>
          </p:cNvPr>
          <p:cNvSpPr/>
          <p:nvPr/>
        </p:nvSpPr>
        <p:spPr>
          <a:xfrm rot="10800000">
            <a:off x="9707440" y="244157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row: Down 56">
            <a:extLst>
              <a:ext uri="{FF2B5EF4-FFF2-40B4-BE49-F238E27FC236}">
                <a16:creationId xmlns:a16="http://schemas.microsoft.com/office/drawing/2014/main" id="{721DBBE3-A2E8-41D3-A531-17FBC168A7BA}"/>
              </a:ext>
            </a:extLst>
          </p:cNvPr>
          <p:cNvSpPr/>
          <p:nvPr/>
        </p:nvSpPr>
        <p:spPr>
          <a:xfrm rot="10800000">
            <a:off x="10736990" y="3365616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19BD8CDB-9A7B-45A8-8952-07A44D5440FB}"/>
              </a:ext>
            </a:extLst>
          </p:cNvPr>
          <p:cNvSpPr/>
          <p:nvPr/>
        </p:nvSpPr>
        <p:spPr>
          <a:xfrm rot="10800000">
            <a:off x="12012258" y="4040575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860EC1-DEA6-419E-BDBE-697345B0B4D6}"/>
              </a:ext>
            </a:extLst>
          </p:cNvPr>
          <p:cNvSpPr txBox="1"/>
          <p:nvPr/>
        </p:nvSpPr>
        <p:spPr>
          <a:xfrm>
            <a:off x="756322" y="4951755"/>
            <a:ext cx="6593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Observe greater improvements after 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176626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8" grpId="0"/>
      <p:bldP spid="30" grpId="0"/>
      <p:bldP spid="32" grpId="0"/>
      <p:bldP spid="34" grpId="0"/>
      <p:bldP spid="36" grpId="0"/>
      <p:bldP spid="38" grpId="0"/>
      <p:bldP spid="40" grpId="0"/>
      <p:bldP spid="42" grpId="0"/>
      <p:bldP spid="44" grpId="0"/>
      <p:bldP spid="46" grpId="0"/>
      <p:bldP spid="48" grpId="0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ED256D9-06C7-4DC1-BF0B-2AACA7C08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9168" y="0"/>
            <a:ext cx="5377176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E1AF94-A1C7-4697-A1EE-58CFD3292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94" y="0"/>
            <a:ext cx="517868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8E0BB9-FB0B-441B-B25C-5938341BB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     Old  vs. New (passenger factor 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6E9BD-C2FA-443D-A5F5-D536F1913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C995B37-D846-41EC-BE14-074F61B85599}"/>
              </a:ext>
            </a:extLst>
          </p:cNvPr>
          <p:cNvSpPr/>
          <p:nvPr/>
        </p:nvSpPr>
        <p:spPr>
          <a:xfrm>
            <a:off x="10369951" y="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F0A2420-3C3A-4AE7-8377-6BBCD51A0BD7}"/>
              </a:ext>
            </a:extLst>
          </p:cNvPr>
          <p:cNvSpPr/>
          <p:nvPr/>
        </p:nvSpPr>
        <p:spPr>
          <a:xfrm>
            <a:off x="9644505" y="57150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B821A94-648E-4FB7-B770-9BC3962E7BF1}"/>
              </a:ext>
            </a:extLst>
          </p:cNvPr>
          <p:cNvSpPr/>
          <p:nvPr/>
        </p:nvSpPr>
        <p:spPr>
          <a:xfrm>
            <a:off x="9330451" y="122456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06C801-D413-4FA0-91A1-DAAA20593C3E}"/>
              </a:ext>
            </a:extLst>
          </p:cNvPr>
          <p:cNvSpPr/>
          <p:nvPr/>
        </p:nvSpPr>
        <p:spPr>
          <a:xfrm>
            <a:off x="10587746" y="3362535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5BDC3C4-3F55-4FFC-9D87-E9B186DBB19C}"/>
              </a:ext>
            </a:extLst>
          </p:cNvPr>
          <p:cNvSpPr/>
          <p:nvPr/>
        </p:nvSpPr>
        <p:spPr>
          <a:xfrm>
            <a:off x="11605406" y="447527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4A5872F-A609-491A-96EA-C9C7FADF8E57}"/>
              </a:ext>
            </a:extLst>
          </p:cNvPr>
          <p:cNvSpPr/>
          <p:nvPr/>
        </p:nvSpPr>
        <p:spPr>
          <a:xfrm>
            <a:off x="7769373" y="4159746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14E81E0-7E9B-48A9-B5FB-AF86815BE2B6}"/>
              </a:ext>
            </a:extLst>
          </p:cNvPr>
          <p:cNvSpPr/>
          <p:nvPr/>
        </p:nvSpPr>
        <p:spPr>
          <a:xfrm>
            <a:off x="10642177" y="431751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7DA8080-C370-4250-92FF-33B0518F7E54}"/>
              </a:ext>
            </a:extLst>
          </p:cNvPr>
          <p:cNvSpPr/>
          <p:nvPr/>
        </p:nvSpPr>
        <p:spPr>
          <a:xfrm>
            <a:off x="8405042" y="550503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66DB667-D96C-4E0E-8FDC-85518D81D87E}"/>
              </a:ext>
            </a:extLst>
          </p:cNvPr>
          <p:cNvSpPr/>
          <p:nvPr/>
        </p:nvSpPr>
        <p:spPr>
          <a:xfrm>
            <a:off x="8955979" y="5890024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6AB5769-872B-45ED-A81A-BA8372B73958}"/>
              </a:ext>
            </a:extLst>
          </p:cNvPr>
          <p:cNvSpPr/>
          <p:nvPr/>
        </p:nvSpPr>
        <p:spPr>
          <a:xfrm>
            <a:off x="9163702" y="5406317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07E0FAE-BAF3-43BB-BAE6-B2567EFF6C9D}"/>
              </a:ext>
            </a:extLst>
          </p:cNvPr>
          <p:cNvSpPr/>
          <p:nvPr/>
        </p:nvSpPr>
        <p:spPr>
          <a:xfrm>
            <a:off x="9312832" y="598170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3F47547-0E98-4768-8168-FE0CDC082114}"/>
              </a:ext>
            </a:extLst>
          </p:cNvPr>
          <p:cNvSpPr/>
          <p:nvPr/>
        </p:nvSpPr>
        <p:spPr>
          <a:xfrm>
            <a:off x="9294919" y="169212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5FE52AD-D16B-45CB-ACF3-F61B824F7634}"/>
              </a:ext>
            </a:extLst>
          </p:cNvPr>
          <p:cNvSpPr/>
          <p:nvPr/>
        </p:nvSpPr>
        <p:spPr>
          <a:xfrm>
            <a:off x="8214367" y="585667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F983970-5CB5-41CE-BCAC-CA053AFD6C55}"/>
              </a:ext>
            </a:extLst>
          </p:cNvPr>
          <p:cNvSpPr/>
          <p:nvPr/>
        </p:nvSpPr>
        <p:spPr>
          <a:xfrm>
            <a:off x="10221410" y="185136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F1161F9-C47B-4C8C-8FED-8C7423CC383A}"/>
              </a:ext>
            </a:extLst>
          </p:cNvPr>
          <p:cNvSpPr/>
          <p:nvPr/>
        </p:nvSpPr>
        <p:spPr>
          <a:xfrm>
            <a:off x="10011820" y="4471629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39882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4BD160-324D-4F0E-84FD-F22E3FA3E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9078" y="2165735"/>
            <a:ext cx="5714912" cy="3224073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37D094C-B3FB-46A9-A9A3-60F5EACAB5DC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     Old  vs. New (passenger factor 5)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0E314A-4983-4AF6-AFB7-49552BAE9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72" y="2171700"/>
            <a:ext cx="5520821" cy="3224073"/>
          </a:xfrm>
          <a:prstGeom prst="rect">
            <a:avLst/>
          </a:prstGeom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C821FA6F-D787-41D3-B95B-0356C2534225}"/>
              </a:ext>
            </a:extLst>
          </p:cNvPr>
          <p:cNvSpPr/>
          <p:nvPr/>
        </p:nvSpPr>
        <p:spPr>
          <a:xfrm>
            <a:off x="10196043" y="217077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A31E44-4EB3-48B5-A59F-10607897EEF3}"/>
              </a:ext>
            </a:extLst>
          </p:cNvPr>
          <p:cNvSpPr txBox="1"/>
          <p:nvPr/>
        </p:nvSpPr>
        <p:spPr>
          <a:xfrm>
            <a:off x="10503003" y="207174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3.4%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82CDB8-3E5A-4C33-B503-19B0A1ACC5B1}"/>
              </a:ext>
            </a:extLst>
          </p:cNvPr>
          <p:cNvSpPr txBox="1"/>
          <p:nvPr/>
        </p:nvSpPr>
        <p:spPr>
          <a:xfrm>
            <a:off x="10495464" y="233302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7.4%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D2C06FE-F1AE-4EF8-B279-39AC6AB59459}"/>
              </a:ext>
            </a:extLst>
          </p:cNvPr>
          <p:cNvSpPr txBox="1"/>
          <p:nvPr/>
        </p:nvSpPr>
        <p:spPr>
          <a:xfrm>
            <a:off x="10496543" y="255797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4.9%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EC038E3-8C3A-408A-8221-E6B9E4C0A9D8}"/>
              </a:ext>
            </a:extLst>
          </p:cNvPr>
          <p:cNvSpPr txBox="1"/>
          <p:nvPr/>
        </p:nvSpPr>
        <p:spPr>
          <a:xfrm>
            <a:off x="10495464" y="2786695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8.7%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5894C1E-9AE5-4489-8202-0F9A5A38EA54}"/>
              </a:ext>
            </a:extLst>
          </p:cNvPr>
          <p:cNvSpPr txBox="1"/>
          <p:nvPr/>
        </p:nvSpPr>
        <p:spPr>
          <a:xfrm>
            <a:off x="10494385" y="3011648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8.7%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86C7F6B-53EA-446C-913A-9453D69D3B28}"/>
              </a:ext>
            </a:extLst>
          </p:cNvPr>
          <p:cNvSpPr txBox="1"/>
          <p:nvPr/>
        </p:nvSpPr>
        <p:spPr>
          <a:xfrm>
            <a:off x="11312751" y="3456558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4.0%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DAE5086-07CD-42A8-BB50-3A383396A436}"/>
              </a:ext>
            </a:extLst>
          </p:cNvPr>
          <p:cNvSpPr txBox="1"/>
          <p:nvPr/>
        </p:nvSpPr>
        <p:spPr>
          <a:xfrm>
            <a:off x="11312751" y="3703892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8.0%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592C3BF-03EB-47CB-87C2-62565C65221D}"/>
              </a:ext>
            </a:extLst>
          </p:cNvPr>
          <p:cNvSpPr txBox="1"/>
          <p:nvPr/>
        </p:nvSpPr>
        <p:spPr>
          <a:xfrm>
            <a:off x="11312751" y="392987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8.9%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B6501C-B13F-4273-9CA6-C72F268A97C7}"/>
              </a:ext>
            </a:extLst>
          </p:cNvPr>
          <p:cNvSpPr txBox="1"/>
          <p:nvPr/>
        </p:nvSpPr>
        <p:spPr>
          <a:xfrm>
            <a:off x="11326027" y="416020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4.1%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C534B3-7015-4A22-9D69-51EF24D22B47}"/>
              </a:ext>
            </a:extLst>
          </p:cNvPr>
          <p:cNvSpPr txBox="1"/>
          <p:nvPr/>
        </p:nvSpPr>
        <p:spPr>
          <a:xfrm>
            <a:off x="11326027" y="439225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7.4%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2B9D747-29E5-4450-830F-5741BA47F7D6}"/>
              </a:ext>
            </a:extLst>
          </p:cNvPr>
          <p:cNvSpPr txBox="1"/>
          <p:nvPr/>
        </p:nvSpPr>
        <p:spPr>
          <a:xfrm>
            <a:off x="11333424" y="4829044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4.9%</a:t>
            </a:r>
          </a:p>
        </p:txBody>
      </p:sp>
      <p:sp>
        <p:nvSpPr>
          <p:cNvPr id="62" name="Arrow: Down 61">
            <a:extLst>
              <a:ext uri="{FF2B5EF4-FFF2-40B4-BE49-F238E27FC236}">
                <a16:creationId xmlns:a16="http://schemas.microsoft.com/office/drawing/2014/main" id="{618C369F-D2FF-410F-A016-BDE55183A77B}"/>
              </a:ext>
            </a:extLst>
          </p:cNvPr>
          <p:cNvSpPr/>
          <p:nvPr/>
        </p:nvSpPr>
        <p:spPr>
          <a:xfrm>
            <a:off x="9950159" y="2398443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row: Down 62">
            <a:extLst>
              <a:ext uri="{FF2B5EF4-FFF2-40B4-BE49-F238E27FC236}">
                <a16:creationId xmlns:a16="http://schemas.microsoft.com/office/drawing/2014/main" id="{FAB7697B-C3C2-498D-9C7F-CBED0BEF41A0}"/>
              </a:ext>
            </a:extLst>
          </p:cNvPr>
          <p:cNvSpPr/>
          <p:nvPr/>
        </p:nvSpPr>
        <p:spPr>
          <a:xfrm>
            <a:off x="10571168" y="3552911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row: Down 63">
            <a:extLst>
              <a:ext uri="{FF2B5EF4-FFF2-40B4-BE49-F238E27FC236}">
                <a16:creationId xmlns:a16="http://schemas.microsoft.com/office/drawing/2014/main" id="{8B99C46E-C5F9-4192-8B81-89853055D7F5}"/>
              </a:ext>
            </a:extLst>
          </p:cNvPr>
          <p:cNvSpPr/>
          <p:nvPr/>
        </p:nvSpPr>
        <p:spPr>
          <a:xfrm>
            <a:off x="10196043" y="3760391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F831F04E-2925-4BCA-9DE8-84EC7472F5BF}"/>
              </a:ext>
            </a:extLst>
          </p:cNvPr>
          <p:cNvSpPr/>
          <p:nvPr/>
        </p:nvSpPr>
        <p:spPr>
          <a:xfrm>
            <a:off x="10995803" y="4197728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Arrow: Down 65">
            <a:extLst>
              <a:ext uri="{FF2B5EF4-FFF2-40B4-BE49-F238E27FC236}">
                <a16:creationId xmlns:a16="http://schemas.microsoft.com/office/drawing/2014/main" id="{A7B84F7B-3873-4180-940C-BEFEE6B0AF28}"/>
              </a:ext>
            </a:extLst>
          </p:cNvPr>
          <p:cNvSpPr/>
          <p:nvPr/>
        </p:nvSpPr>
        <p:spPr>
          <a:xfrm>
            <a:off x="11197062" y="4454640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Arrow: Down 66">
            <a:extLst>
              <a:ext uri="{FF2B5EF4-FFF2-40B4-BE49-F238E27FC236}">
                <a16:creationId xmlns:a16="http://schemas.microsoft.com/office/drawing/2014/main" id="{3A916775-59C0-47D6-8D99-85E6CFFAF129}"/>
              </a:ext>
            </a:extLst>
          </p:cNvPr>
          <p:cNvSpPr/>
          <p:nvPr/>
        </p:nvSpPr>
        <p:spPr>
          <a:xfrm rot="10800000">
            <a:off x="10320570" y="2634324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136ADC92-991A-4091-932F-ABD5837D0BA2}"/>
              </a:ext>
            </a:extLst>
          </p:cNvPr>
          <p:cNvSpPr/>
          <p:nvPr/>
        </p:nvSpPr>
        <p:spPr>
          <a:xfrm rot="10800000">
            <a:off x="10146794" y="2833239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Arrow: Down 68">
            <a:extLst>
              <a:ext uri="{FF2B5EF4-FFF2-40B4-BE49-F238E27FC236}">
                <a16:creationId xmlns:a16="http://schemas.microsoft.com/office/drawing/2014/main" id="{63DF8D78-5E0A-4202-B18B-A4244FBED28C}"/>
              </a:ext>
            </a:extLst>
          </p:cNvPr>
          <p:cNvSpPr/>
          <p:nvPr/>
        </p:nvSpPr>
        <p:spPr>
          <a:xfrm rot="10800000">
            <a:off x="9637939" y="3061159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Arrow: Down 69">
            <a:extLst>
              <a:ext uri="{FF2B5EF4-FFF2-40B4-BE49-F238E27FC236}">
                <a16:creationId xmlns:a16="http://schemas.microsoft.com/office/drawing/2014/main" id="{15271161-184A-4693-B3C4-607D0EBDBE2B}"/>
              </a:ext>
            </a:extLst>
          </p:cNvPr>
          <p:cNvSpPr/>
          <p:nvPr/>
        </p:nvSpPr>
        <p:spPr>
          <a:xfrm rot="10800000">
            <a:off x="10667489" y="3985203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Arrow: Down 70">
            <a:extLst>
              <a:ext uri="{FF2B5EF4-FFF2-40B4-BE49-F238E27FC236}">
                <a16:creationId xmlns:a16="http://schemas.microsoft.com/office/drawing/2014/main" id="{3D854BC8-7C30-4AC4-BF1F-0A2C8E62D46D}"/>
              </a:ext>
            </a:extLst>
          </p:cNvPr>
          <p:cNvSpPr/>
          <p:nvPr/>
        </p:nvSpPr>
        <p:spPr>
          <a:xfrm rot="10800000">
            <a:off x="11942757" y="466016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DB5C03-6E94-46D0-9706-FED980C0A122}"/>
              </a:ext>
            </a:extLst>
          </p:cNvPr>
          <p:cNvSpPr txBox="1"/>
          <p:nvPr/>
        </p:nvSpPr>
        <p:spPr>
          <a:xfrm>
            <a:off x="704672" y="5498068"/>
            <a:ext cx="6593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Observe greater improvements after 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890655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/>
      <p:bldP spid="35" grpId="0"/>
      <p:bldP spid="37" grpId="0"/>
      <p:bldP spid="39" grpId="0"/>
      <p:bldP spid="41" grpId="0"/>
      <p:bldP spid="43" grpId="0"/>
      <p:bldP spid="45" grpId="0"/>
      <p:bldP spid="47" grpId="0"/>
      <p:bldP spid="59" grpId="0"/>
      <p:bldP spid="60" grpId="0"/>
      <p:bldP spid="61" grpId="0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D864E-4EB3-4FEF-A5C3-DDC678EA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BBC02-615F-404E-A5B1-13498EB94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Total Runtime: </a:t>
            </a:r>
            <a:r>
              <a:rPr lang="en-US"/>
              <a:t>497.22 seconds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889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9910C-9EFA-489B-B85F-384DAD5FD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3 &amp; 4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6A943-87AC-4E3F-A7BA-28F3F3A48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4267200" cy="3581400"/>
          </a:xfrm>
        </p:spPr>
        <p:txBody>
          <a:bodyPr/>
          <a:lstStyle/>
          <a:p>
            <a:r>
              <a:rPr lang="en-US" dirty="0"/>
              <a:t>Starting using large ARC data</a:t>
            </a:r>
          </a:p>
          <a:p>
            <a:pPr lvl="1"/>
            <a:r>
              <a:rPr lang="en-US" dirty="0"/>
              <a:t>Goal: increase the population that utilize public transit system (currently 2%)</a:t>
            </a:r>
          </a:p>
          <a:p>
            <a:pPr lvl="1"/>
            <a:r>
              <a:rPr lang="en-US" dirty="0"/>
              <a:t>Use it for hub selection</a:t>
            </a:r>
          </a:p>
          <a:p>
            <a:pPr lvl="1"/>
            <a:r>
              <a:rPr lang="en-US" dirty="0"/>
              <a:t>Use it to evaluate current network design (on MARTA data)</a:t>
            </a:r>
          </a:p>
          <a:p>
            <a:pPr lvl="1"/>
            <a:r>
              <a:rPr lang="en-US" dirty="0"/>
              <a:t>Generate new O-D pairs to design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D7B2DB9-AA81-470B-87B7-A9416B83D09A}"/>
              </a:ext>
            </a:extLst>
          </p:cNvPr>
          <p:cNvSpPr txBox="1">
            <a:spLocks/>
          </p:cNvSpPr>
          <p:nvPr/>
        </p:nvSpPr>
        <p:spPr>
          <a:xfrm>
            <a:off x="6634480" y="2286000"/>
            <a:ext cx="433832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Analysis </a:t>
            </a:r>
          </a:p>
          <a:p>
            <a:pPr lvl="1"/>
            <a:r>
              <a:rPr lang="en-US" dirty="0"/>
              <a:t>Current network design</a:t>
            </a:r>
          </a:p>
          <a:p>
            <a:pPr lvl="1"/>
            <a:r>
              <a:rPr lang="en-US" dirty="0"/>
              <a:t>Hub selection</a:t>
            </a:r>
          </a:p>
          <a:p>
            <a:r>
              <a:rPr lang="en-US" dirty="0"/>
              <a:t>Case study</a:t>
            </a:r>
          </a:p>
          <a:p>
            <a:pPr lvl="1"/>
            <a:r>
              <a:rPr lang="en-US" dirty="0"/>
              <a:t>Specific region</a:t>
            </a:r>
          </a:p>
          <a:p>
            <a:pPr lvl="1"/>
            <a:r>
              <a:rPr lang="en-US" dirty="0"/>
              <a:t>Areas of improvement</a:t>
            </a:r>
          </a:p>
          <a:p>
            <a:r>
              <a:rPr lang="en-US" dirty="0"/>
              <a:t>Study robustness</a:t>
            </a:r>
          </a:p>
          <a:p>
            <a:r>
              <a:rPr lang="en-US" dirty="0"/>
              <a:t>Etc.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BCF5FE-EEB3-4482-B729-6519037BDF14}"/>
              </a:ext>
            </a:extLst>
          </p:cNvPr>
          <p:cNvSpPr/>
          <p:nvPr/>
        </p:nvSpPr>
        <p:spPr>
          <a:xfrm>
            <a:off x="1371600" y="2171700"/>
            <a:ext cx="4592320" cy="36957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6E8EABC-7F86-453B-82BF-F9B46FABFED5}"/>
              </a:ext>
            </a:extLst>
          </p:cNvPr>
          <p:cNvSpPr/>
          <p:nvPr/>
        </p:nvSpPr>
        <p:spPr>
          <a:xfrm>
            <a:off x="6380480" y="2171700"/>
            <a:ext cx="4592320" cy="36957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103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70E9D-FB81-4165-8EFD-BC373C0E4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F9745-448C-4703-BEA7-432ECEBA4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Identify potential hubs for current situation </a:t>
            </a:r>
          </a:p>
          <a:p>
            <a:pPr lvl="1"/>
            <a:r>
              <a:rPr lang="en-US" dirty="0"/>
              <a:t>Machine Learning / clustering (DBSCAN, WEIGHTED K-MEANS,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Obtain a </a:t>
            </a:r>
            <a:r>
              <a:rPr lang="en-US" b="1" dirty="0"/>
              <a:t>large</a:t>
            </a:r>
            <a:r>
              <a:rPr lang="en-US" dirty="0"/>
              <a:t> set of hubs</a:t>
            </a:r>
          </a:p>
          <a:p>
            <a:r>
              <a:rPr lang="en-US" dirty="0"/>
              <a:t>Solve simplified network design problem to get </a:t>
            </a:r>
            <a:r>
              <a:rPr lang="en-US" b="1" dirty="0"/>
              <a:t>smaller</a:t>
            </a:r>
            <a:r>
              <a:rPr lang="en-US" dirty="0"/>
              <a:t> set of hubs</a:t>
            </a:r>
          </a:p>
          <a:p>
            <a:pPr lvl="1"/>
            <a:r>
              <a:rPr lang="en-US" b="1" u="sng" dirty="0"/>
              <a:t>Plan A</a:t>
            </a:r>
            <a:r>
              <a:rPr lang="en-US" u="sng" dirty="0"/>
              <a:t>:</a:t>
            </a:r>
            <a:r>
              <a:rPr lang="en-US" dirty="0"/>
              <a:t> More coarse clustering of od-pairs (reduce shuttle legs)</a:t>
            </a:r>
          </a:p>
          <a:p>
            <a:pPr lvl="1"/>
            <a:r>
              <a:rPr lang="en-US" b="1" u="sng" dirty="0"/>
              <a:t>Plan B</a:t>
            </a:r>
            <a:r>
              <a:rPr lang="en-US" dirty="0"/>
              <a:t>: Adding hubs in limited regions</a:t>
            </a:r>
          </a:p>
          <a:p>
            <a:r>
              <a:rPr lang="en-US" dirty="0"/>
              <a:t>Generate new network design based on the </a:t>
            </a:r>
            <a:r>
              <a:rPr lang="en-US" b="1" dirty="0"/>
              <a:t>smaller</a:t>
            </a:r>
            <a:r>
              <a:rPr lang="en-US" dirty="0"/>
              <a:t> set of hubs</a:t>
            </a:r>
          </a:p>
          <a:p>
            <a:pPr lvl="1"/>
            <a:r>
              <a:rPr lang="en-US" dirty="0"/>
              <a:t>Fix selected potential hubs</a:t>
            </a:r>
          </a:p>
          <a:p>
            <a:r>
              <a:rPr lang="en-US" dirty="0"/>
              <a:t>Go back to step 1</a:t>
            </a:r>
          </a:p>
          <a:p>
            <a:endParaRPr lang="en-US" dirty="0"/>
          </a:p>
        </p:txBody>
      </p:sp>
      <p:sp>
        <p:nvSpPr>
          <p:cNvPr id="24" name="Arrow: U-Turn 23">
            <a:extLst>
              <a:ext uri="{FF2B5EF4-FFF2-40B4-BE49-F238E27FC236}">
                <a16:creationId xmlns:a16="http://schemas.microsoft.com/office/drawing/2014/main" id="{E0308AE8-B98D-4B09-8DDA-70057B2532C3}"/>
              </a:ext>
            </a:extLst>
          </p:cNvPr>
          <p:cNvSpPr/>
          <p:nvPr/>
        </p:nvSpPr>
        <p:spPr>
          <a:xfrm>
            <a:off x="1075407" y="1651246"/>
            <a:ext cx="602473" cy="3852909"/>
          </a:xfrm>
          <a:prstGeom prst="uturnArrow">
            <a:avLst>
              <a:gd name="adj1" fmla="val 9986"/>
              <a:gd name="adj2" fmla="val 25000"/>
              <a:gd name="adj3" fmla="val 29222"/>
              <a:gd name="adj4" fmla="val 39997"/>
              <a:gd name="adj5" fmla="val 168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8DA5521-ACA0-4A49-BD05-DA94EB9EE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833" y="1828800"/>
            <a:ext cx="2157527" cy="14859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3201B72-6E83-4D8F-9D50-E6048477C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1646" y="3439642"/>
            <a:ext cx="2746321" cy="2438400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372E6D69-38EC-47B2-801E-4C620F925C08}"/>
              </a:ext>
            </a:extLst>
          </p:cNvPr>
          <p:cNvSpPr/>
          <p:nvPr/>
        </p:nvSpPr>
        <p:spPr>
          <a:xfrm>
            <a:off x="9560603" y="4391117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8B75B91-5285-43A5-90D0-5C8C744E94EE}"/>
              </a:ext>
            </a:extLst>
          </p:cNvPr>
          <p:cNvSpPr/>
          <p:nvPr/>
        </p:nvSpPr>
        <p:spPr>
          <a:xfrm>
            <a:off x="10029911" y="4044888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018CF6D-512D-4662-89F6-B7B62C37F7BA}"/>
              </a:ext>
            </a:extLst>
          </p:cNvPr>
          <p:cNvCxnSpPr>
            <a:cxnSpLocks/>
          </p:cNvCxnSpPr>
          <p:nvPr/>
        </p:nvCxnSpPr>
        <p:spPr>
          <a:xfrm>
            <a:off x="9733718" y="4564231"/>
            <a:ext cx="382751" cy="12595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0C20E54-26B2-43E0-8484-6D9451B997A4}"/>
              </a:ext>
            </a:extLst>
          </p:cNvPr>
          <p:cNvCxnSpPr>
            <a:cxnSpLocks/>
          </p:cNvCxnSpPr>
          <p:nvPr/>
        </p:nvCxnSpPr>
        <p:spPr>
          <a:xfrm>
            <a:off x="10203026" y="4218002"/>
            <a:ext cx="209636" cy="287415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D930185C-C2A2-4E71-AA1C-5B26FCB4A819}"/>
              </a:ext>
            </a:extLst>
          </p:cNvPr>
          <p:cNvSpPr/>
          <p:nvPr/>
        </p:nvSpPr>
        <p:spPr>
          <a:xfrm>
            <a:off x="10691199" y="3560130"/>
            <a:ext cx="1366768" cy="1177216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4020EEE-22D6-48CE-A564-F1604023C48D}"/>
              </a:ext>
            </a:extLst>
          </p:cNvPr>
          <p:cNvSpPr txBox="1"/>
          <p:nvPr/>
        </p:nvSpPr>
        <p:spPr>
          <a:xfrm>
            <a:off x="10847992" y="5134823"/>
            <a:ext cx="1065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Region 1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AC1E65C-40FF-4CF3-B5BD-24D0D3E589B3}"/>
              </a:ext>
            </a:extLst>
          </p:cNvPr>
          <p:cNvSpPr/>
          <p:nvPr/>
        </p:nvSpPr>
        <p:spPr>
          <a:xfrm>
            <a:off x="10691199" y="4700826"/>
            <a:ext cx="1366768" cy="1177216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CAD8F5B-6491-4185-B498-A1A575B4AEB1}"/>
              </a:ext>
            </a:extLst>
          </p:cNvPr>
          <p:cNvSpPr txBox="1"/>
          <p:nvPr/>
        </p:nvSpPr>
        <p:spPr>
          <a:xfrm>
            <a:off x="10874751" y="3999597"/>
            <a:ext cx="1065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Region 2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A3BC25B-EEDD-4410-BA77-1017A920A9EE}"/>
              </a:ext>
            </a:extLst>
          </p:cNvPr>
          <p:cNvSpPr/>
          <p:nvPr/>
        </p:nvSpPr>
        <p:spPr>
          <a:xfrm>
            <a:off x="11455494" y="3855146"/>
            <a:ext cx="293807" cy="26761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FFEBB05-E8E0-4F08-BF8D-D7286FA6DBBB}"/>
              </a:ext>
            </a:extLst>
          </p:cNvPr>
          <p:cNvSpPr/>
          <p:nvPr/>
        </p:nvSpPr>
        <p:spPr>
          <a:xfrm>
            <a:off x="11069566" y="5573411"/>
            <a:ext cx="293807" cy="26761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DA6ED49-EFD1-4A40-915B-552376D96C87}"/>
              </a:ext>
            </a:extLst>
          </p:cNvPr>
          <p:cNvSpPr/>
          <p:nvPr/>
        </p:nvSpPr>
        <p:spPr>
          <a:xfrm>
            <a:off x="11646911" y="5400545"/>
            <a:ext cx="293807" cy="26761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40241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7" grpId="0" animBg="1"/>
      <p:bldP spid="29" grpId="0" animBg="1"/>
      <p:bldP spid="39" grpId="0" animBg="1"/>
      <p:bldP spid="40" grpId="0"/>
      <p:bldP spid="44" grpId="0" animBg="1"/>
      <p:bldP spid="46" grpId="0"/>
      <p:bldP spid="47" grpId="0" animBg="1"/>
      <p:bldP spid="48" grpId="0" animBg="1"/>
      <p:bldP spid="4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B2413-3BED-43BD-BC11-D61711C77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1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1DD4F-DC56-4DAC-9F9B-15473BD3F4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10483516" cy="4291263"/>
          </a:xfrm>
        </p:spPr>
        <p:txBody>
          <a:bodyPr>
            <a:normAutofit/>
          </a:bodyPr>
          <a:lstStyle/>
          <a:p>
            <a:r>
              <a:rPr lang="en-US" dirty="0"/>
              <a:t>Identify potential hubs using DBSCAN</a:t>
            </a:r>
          </a:p>
          <a:p>
            <a:pPr lvl="1"/>
            <a:r>
              <a:rPr lang="en-US" dirty="0"/>
              <a:t>Split potential hubs into different regions</a:t>
            </a:r>
          </a:p>
          <a:p>
            <a:r>
              <a:rPr lang="en-US" dirty="0"/>
              <a:t>Simple variant of Plan b (don’t fix anything in the current network design)</a:t>
            </a:r>
          </a:p>
          <a:p>
            <a:pPr lvl="1"/>
            <a:r>
              <a:rPr lang="en-US" dirty="0"/>
              <a:t>Consider a region</a:t>
            </a:r>
          </a:p>
          <a:p>
            <a:pPr lvl="1"/>
            <a:r>
              <a:rPr lang="en-US" dirty="0"/>
              <a:t>Add potential hubs of this region to the current set of hubs</a:t>
            </a:r>
          </a:p>
          <a:p>
            <a:pPr lvl="1"/>
            <a:r>
              <a:rPr lang="en-US" dirty="0"/>
              <a:t>Solve the network design problem</a:t>
            </a:r>
          </a:p>
          <a:p>
            <a:pPr lvl="1"/>
            <a:r>
              <a:rPr lang="en-US" dirty="0"/>
              <a:t>Potential hubs selected by the design become “</a:t>
            </a:r>
            <a:r>
              <a:rPr lang="en-US" i="0" dirty="0"/>
              <a:t>small hub set candidates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Remove all hubs added and consider another region until City of Atlanta is covered</a:t>
            </a:r>
          </a:p>
          <a:p>
            <a:r>
              <a:rPr lang="en-US" dirty="0"/>
              <a:t>Solve the global network design problem with all small hub set candidates</a:t>
            </a:r>
          </a:p>
          <a:p>
            <a:r>
              <a:rPr lang="en-US" b="1" dirty="0"/>
              <a:t>Do we really see improvement?</a:t>
            </a:r>
          </a:p>
          <a:p>
            <a:endParaRPr lang="en-US" b="1" dirty="0"/>
          </a:p>
        </p:txBody>
      </p:sp>
      <p:sp>
        <p:nvSpPr>
          <p:cNvPr id="5" name="Arrow: U-Turn 4">
            <a:extLst>
              <a:ext uri="{FF2B5EF4-FFF2-40B4-BE49-F238E27FC236}">
                <a16:creationId xmlns:a16="http://schemas.microsoft.com/office/drawing/2014/main" id="{A05DBA03-A6B6-4283-9F6A-8191976739BD}"/>
              </a:ext>
            </a:extLst>
          </p:cNvPr>
          <p:cNvSpPr/>
          <p:nvPr/>
        </p:nvSpPr>
        <p:spPr>
          <a:xfrm>
            <a:off x="1485900" y="3429000"/>
            <a:ext cx="487279" cy="1816768"/>
          </a:xfrm>
          <a:prstGeom prst="uturnArrow">
            <a:avLst>
              <a:gd name="adj1" fmla="val 9986"/>
              <a:gd name="adj2" fmla="val 25000"/>
              <a:gd name="adj3" fmla="val 29222"/>
              <a:gd name="adj4" fmla="val 39997"/>
              <a:gd name="adj5" fmla="val 1683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FD850E-C2AF-442F-B3DF-C52C1A050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4143" y="43285"/>
            <a:ext cx="3466446" cy="30777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4281B2C-0EF8-480F-9EED-60F88DADECB7}"/>
              </a:ext>
            </a:extLst>
          </p:cNvPr>
          <p:cNvSpPr txBox="1"/>
          <p:nvPr/>
        </p:nvSpPr>
        <p:spPr>
          <a:xfrm>
            <a:off x="10643679" y="2227362"/>
            <a:ext cx="1237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Region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52F939A-4D9D-4F43-B48F-7B3BEA49E4B1}"/>
              </a:ext>
            </a:extLst>
          </p:cNvPr>
          <p:cNvSpPr/>
          <p:nvPr/>
        </p:nvSpPr>
        <p:spPr>
          <a:xfrm>
            <a:off x="10334392" y="1642739"/>
            <a:ext cx="1696197" cy="148589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EC78CC-ECBC-452C-BD93-2FC93BAD2224}"/>
              </a:ext>
            </a:extLst>
          </p:cNvPr>
          <p:cNvSpPr/>
          <p:nvPr/>
        </p:nvSpPr>
        <p:spPr>
          <a:xfrm>
            <a:off x="10494009" y="2029148"/>
            <a:ext cx="341067" cy="3377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E22EE0D-7613-4831-9C61-F11EB3546E18}"/>
              </a:ext>
            </a:extLst>
          </p:cNvPr>
          <p:cNvSpPr/>
          <p:nvPr/>
        </p:nvSpPr>
        <p:spPr>
          <a:xfrm>
            <a:off x="11521861" y="2509975"/>
            <a:ext cx="341067" cy="3377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952A6B-030D-423F-A4E7-D83BA1733F74}"/>
              </a:ext>
            </a:extLst>
          </p:cNvPr>
          <p:cNvSpPr/>
          <p:nvPr/>
        </p:nvSpPr>
        <p:spPr>
          <a:xfrm flipH="1">
            <a:off x="10636886" y="2157546"/>
            <a:ext cx="82548" cy="7823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56D748B-28F7-4075-B9A7-2E21828F9C34}"/>
              </a:ext>
            </a:extLst>
          </p:cNvPr>
          <p:cNvSpPr/>
          <p:nvPr/>
        </p:nvSpPr>
        <p:spPr>
          <a:xfrm flipH="1">
            <a:off x="10475201" y="2497206"/>
            <a:ext cx="82548" cy="7823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299BB71-9EB9-47B1-98AA-FDBE7CBC2728}"/>
              </a:ext>
            </a:extLst>
          </p:cNvPr>
          <p:cNvSpPr/>
          <p:nvPr/>
        </p:nvSpPr>
        <p:spPr>
          <a:xfrm flipH="1">
            <a:off x="11480587" y="2035316"/>
            <a:ext cx="82548" cy="7823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D96B991-4432-444A-B8AA-F778DBEFB16F}"/>
              </a:ext>
            </a:extLst>
          </p:cNvPr>
          <p:cNvSpPr/>
          <p:nvPr/>
        </p:nvSpPr>
        <p:spPr>
          <a:xfrm flipH="1">
            <a:off x="10926449" y="2890436"/>
            <a:ext cx="82548" cy="7823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338BB91-BF38-4E35-AD07-330E1D33F45C}"/>
              </a:ext>
            </a:extLst>
          </p:cNvPr>
          <p:cNvSpPr/>
          <p:nvPr/>
        </p:nvSpPr>
        <p:spPr>
          <a:xfrm flipH="1">
            <a:off x="11688797" y="2632274"/>
            <a:ext cx="82548" cy="7823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5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9" grpId="0" animBg="1"/>
      <p:bldP spid="10" grpId="0" animBg="1"/>
      <p:bldP spid="11" grpId="0" animBg="1"/>
      <p:bldP spid="12" grpId="0" animBg="1"/>
      <p:bldP spid="16" grpId="0" animBg="1"/>
      <p:bldP spid="18" grpId="0" animBg="1"/>
      <p:bldP spid="21" grpId="0" animBg="1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9B9BE-8CE6-455F-A9DD-0CF8775C5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1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3FF225-1CEE-4CD5-B5A5-F80170D1D6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961" y="2077375"/>
            <a:ext cx="5819313" cy="416288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Split potential hubs into different regions</a:t>
            </a:r>
          </a:p>
          <a:p>
            <a:pPr lvl="1"/>
            <a:r>
              <a:rPr lang="en-US" dirty="0"/>
              <a:t>75 potential hubs</a:t>
            </a:r>
          </a:p>
          <a:p>
            <a:pPr lvl="1"/>
            <a:r>
              <a:rPr lang="en-US" dirty="0"/>
              <a:t>16 regions</a:t>
            </a:r>
          </a:p>
          <a:p>
            <a:pPr lvl="1"/>
            <a:r>
              <a:rPr lang="en-US" dirty="0"/>
              <a:t>Regions with no hub?</a:t>
            </a:r>
          </a:p>
          <a:p>
            <a:pPr lvl="2"/>
            <a:r>
              <a:rPr lang="en-US" dirty="0"/>
              <a:t>They are empty for now due to MARTA data</a:t>
            </a:r>
          </a:p>
          <a:p>
            <a:pPr lvl="2"/>
            <a:r>
              <a:rPr lang="en-US" dirty="0"/>
              <a:t>Will be updated once using large ARC data</a:t>
            </a:r>
          </a:p>
          <a:p>
            <a:r>
              <a:rPr lang="en-US" dirty="0"/>
              <a:t>Let network design select small hub candidates</a:t>
            </a:r>
          </a:p>
          <a:p>
            <a:pPr lvl="1"/>
            <a:r>
              <a:rPr lang="en-US" b="1" dirty="0"/>
              <a:t>Region by region</a:t>
            </a:r>
          </a:p>
          <a:p>
            <a:pPr lvl="1"/>
            <a:r>
              <a:rPr lang="en-US" dirty="0"/>
              <a:t>Narrowed down to 19 potential hubs </a:t>
            </a:r>
          </a:p>
          <a:p>
            <a:r>
              <a:rPr lang="en-US" dirty="0"/>
              <a:t>Let network design select final candidates</a:t>
            </a:r>
          </a:p>
          <a:p>
            <a:pPr lvl="1"/>
            <a:r>
              <a:rPr lang="en-US" b="1" dirty="0"/>
              <a:t>global</a:t>
            </a:r>
          </a:p>
          <a:p>
            <a:pPr lvl="1"/>
            <a:r>
              <a:rPr lang="en-US" dirty="0"/>
              <a:t>8 selected (see next slide)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DC4F01-F6E8-4BEB-84A3-7576BBE42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2556" y="0"/>
            <a:ext cx="5559444" cy="6858000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77905008-29EC-4F99-B9AE-D0F6EC603E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4956261"/>
              </p:ext>
            </p:extLst>
          </p:nvPr>
        </p:nvGraphicFramePr>
        <p:xfrm>
          <a:off x="6632554" y="0"/>
          <a:ext cx="5559444" cy="6858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89861">
                  <a:extLst>
                    <a:ext uri="{9D8B030D-6E8A-4147-A177-3AD203B41FA5}">
                      <a16:colId xmlns:a16="http://schemas.microsoft.com/office/drawing/2014/main" val="1001050361"/>
                    </a:ext>
                  </a:extLst>
                </a:gridCol>
                <a:gridCol w="1389861">
                  <a:extLst>
                    <a:ext uri="{9D8B030D-6E8A-4147-A177-3AD203B41FA5}">
                      <a16:colId xmlns:a16="http://schemas.microsoft.com/office/drawing/2014/main" val="445054108"/>
                    </a:ext>
                  </a:extLst>
                </a:gridCol>
                <a:gridCol w="1389861">
                  <a:extLst>
                    <a:ext uri="{9D8B030D-6E8A-4147-A177-3AD203B41FA5}">
                      <a16:colId xmlns:a16="http://schemas.microsoft.com/office/drawing/2014/main" val="3432809312"/>
                    </a:ext>
                  </a:extLst>
                </a:gridCol>
                <a:gridCol w="1389861">
                  <a:extLst>
                    <a:ext uri="{9D8B030D-6E8A-4147-A177-3AD203B41FA5}">
                      <a16:colId xmlns:a16="http://schemas.microsoft.com/office/drawing/2014/main" val="2017436099"/>
                    </a:ext>
                  </a:extLst>
                </a:gridCol>
              </a:tblGrid>
              <a:tr h="17145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2708211"/>
                  </a:ext>
                </a:extLst>
              </a:tr>
              <a:tr h="17145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2343389"/>
                  </a:ext>
                </a:extLst>
              </a:tr>
              <a:tr h="17145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3382291"/>
                  </a:ext>
                </a:extLst>
              </a:tr>
              <a:tr h="1714500"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1" u="none" dirty="0"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5248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3958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FA2A2B-0242-4991-BE79-DF99E87A0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191" y="0"/>
            <a:ext cx="5407809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49983D-DFCF-4F9D-A36B-C4C7DFAB16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11" y="0"/>
            <a:ext cx="5454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8E0BB9-FB0B-441B-B25C-5938341BB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     Old  vs. New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6E9BD-C2FA-443D-A5F5-D536F1913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B7AF6C6-9C46-41D9-8D0C-E0C680BBA576}"/>
              </a:ext>
            </a:extLst>
          </p:cNvPr>
          <p:cNvSpPr/>
          <p:nvPr/>
        </p:nvSpPr>
        <p:spPr>
          <a:xfrm>
            <a:off x="10331752" y="3973867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6BD726E-813D-4A6C-9D3E-39F4EBEAE508}"/>
              </a:ext>
            </a:extLst>
          </p:cNvPr>
          <p:cNvSpPr/>
          <p:nvPr/>
        </p:nvSpPr>
        <p:spPr>
          <a:xfrm>
            <a:off x="10854431" y="3800752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38D2923-D11B-4869-848C-C613B9E0FF6D}"/>
              </a:ext>
            </a:extLst>
          </p:cNvPr>
          <p:cNvSpPr/>
          <p:nvPr/>
        </p:nvSpPr>
        <p:spPr>
          <a:xfrm>
            <a:off x="10740501" y="3007866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4ED7C1-EED1-4D4E-B3B4-8BC76708C2C9}"/>
              </a:ext>
            </a:extLst>
          </p:cNvPr>
          <p:cNvSpPr/>
          <p:nvPr/>
        </p:nvSpPr>
        <p:spPr>
          <a:xfrm>
            <a:off x="10504867" y="169786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ECF9FB0-A9D4-418B-8259-471DE6D6CD68}"/>
              </a:ext>
            </a:extLst>
          </p:cNvPr>
          <p:cNvSpPr/>
          <p:nvPr/>
        </p:nvSpPr>
        <p:spPr>
          <a:xfrm>
            <a:off x="8651289" y="4940055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3805B27-6402-4060-B433-45A31ABD6F94}"/>
              </a:ext>
            </a:extLst>
          </p:cNvPr>
          <p:cNvSpPr/>
          <p:nvPr/>
        </p:nvSpPr>
        <p:spPr>
          <a:xfrm>
            <a:off x="9372589" y="5237456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EAC0AAF-F07A-4C75-8D77-A4DBA06FC5E6}"/>
              </a:ext>
            </a:extLst>
          </p:cNvPr>
          <p:cNvSpPr/>
          <p:nvPr/>
        </p:nvSpPr>
        <p:spPr>
          <a:xfrm>
            <a:off x="8144509" y="5310327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5930FE0-E2B1-430E-8523-07374B97F2F5}"/>
              </a:ext>
            </a:extLst>
          </p:cNvPr>
          <p:cNvSpPr/>
          <p:nvPr/>
        </p:nvSpPr>
        <p:spPr>
          <a:xfrm>
            <a:off x="8680130" y="5147939"/>
            <a:ext cx="346230" cy="34622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83987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0" grpId="0" animBg="1"/>
      <p:bldP spid="12" grpId="0" animBg="1"/>
      <p:bldP spid="14" grpId="0" animBg="1"/>
      <p:bldP spid="16" grpId="0" animBg="1"/>
      <p:bldP spid="18" grpId="0" animBg="1"/>
      <p:bldP spid="2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EA8E51-0107-467E-AA8D-86701D817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4556095"/>
            <a:ext cx="10521278" cy="3581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37D094C-B3FB-46A9-A9A3-60F5EACAB5DC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/>
              <a:t>      Old  vs. New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4AF458-7B3B-47AA-B13A-150751053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22" y="1552113"/>
            <a:ext cx="5554344" cy="32240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DBCA8A-3923-4697-A27D-591944E0E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6272" y="1552113"/>
            <a:ext cx="5755728" cy="3224073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58FA6432-4AFF-432D-BCCC-6AD82ADB5164}"/>
              </a:ext>
            </a:extLst>
          </p:cNvPr>
          <p:cNvSpPr/>
          <p:nvPr/>
        </p:nvSpPr>
        <p:spPr>
          <a:xfrm>
            <a:off x="10265544" y="1551185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31E503-6BAF-41C7-B774-F51FA4E89CF4}"/>
              </a:ext>
            </a:extLst>
          </p:cNvPr>
          <p:cNvSpPr txBox="1"/>
          <p:nvPr/>
        </p:nvSpPr>
        <p:spPr>
          <a:xfrm>
            <a:off x="10572504" y="1452162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2.5%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550B08-BA1B-47A8-B860-CB940F297A5C}"/>
              </a:ext>
            </a:extLst>
          </p:cNvPr>
          <p:cNvSpPr txBox="1"/>
          <p:nvPr/>
        </p:nvSpPr>
        <p:spPr>
          <a:xfrm>
            <a:off x="10564965" y="171343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4.2%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4000B23-9E80-4818-8755-5802B34F5FE4}"/>
              </a:ext>
            </a:extLst>
          </p:cNvPr>
          <p:cNvSpPr txBox="1"/>
          <p:nvPr/>
        </p:nvSpPr>
        <p:spPr>
          <a:xfrm>
            <a:off x="10566044" y="1938392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1.3%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C1B0A9-CC86-4A50-B540-2420CC2865B9}"/>
              </a:ext>
            </a:extLst>
          </p:cNvPr>
          <p:cNvSpPr txBox="1"/>
          <p:nvPr/>
        </p:nvSpPr>
        <p:spPr>
          <a:xfrm>
            <a:off x="10564965" y="2167108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2.5%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405578-3946-4B2D-AC9D-54909A4C4F5C}"/>
              </a:ext>
            </a:extLst>
          </p:cNvPr>
          <p:cNvSpPr txBox="1"/>
          <p:nvPr/>
        </p:nvSpPr>
        <p:spPr>
          <a:xfrm>
            <a:off x="10563886" y="2392061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2.5%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54E00E2-D9D9-41AB-B0EA-D7D8BA7ABE9B}"/>
              </a:ext>
            </a:extLst>
          </p:cNvPr>
          <p:cNvSpPr txBox="1"/>
          <p:nvPr/>
        </p:nvSpPr>
        <p:spPr>
          <a:xfrm>
            <a:off x="11382252" y="2836971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2.9%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F733929-6CDB-4013-A77C-201B92234F13}"/>
              </a:ext>
            </a:extLst>
          </p:cNvPr>
          <p:cNvSpPr txBox="1"/>
          <p:nvPr/>
        </p:nvSpPr>
        <p:spPr>
          <a:xfrm>
            <a:off x="11382252" y="3084305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5.0%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8FF869-D0A5-49F8-A728-DFA8B81A192C}"/>
              </a:ext>
            </a:extLst>
          </p:cNvPr>
          <p:cNvSpPr txBox="1"/>
          <p:nvPr/>
        </p:nvSpPr>
        <p:spPr>
          <a:xfrm>
            <a:off x="11382252" y="331028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1.3%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C5AE4D3-27BF-4C03-B205-3687F9B5DBE1}"/>
              </a:ext>
            </a:extLst>
          </p:cNvPr>
          <p:cNvSpPr txBox="1"/>
          <p:nvPr/>
        </p:nvSpPr>
        <p:spPr>
          <a:xfrm>
            <a:off x="11395528" y="354061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4.1%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9F8CE9F-10A0-47BC-AA36-38C6CFE7C7D0}"/>
              </a:ext>
            </a:extLst>
          </p:cNvPr>
          <p:cNvSpPr txBox="1"/>
          <p:nvPr/>
        </p:nvSpPr>
        <p:spPr>
          <a:xfrm>
            <a:off x="11395528" y="377266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4.9%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18DDCDA-519E-41D2-90AC-85F121429120}"/>
              </a:ext>
            </a:extLst>
          </p:cNvPr>
          <p:cNvSpPr txBox="1"/>
          <p:nvPr/>
        </p:nvSpPr>
        <p:spPr>
          <a:xfrm>
            <a:off x="11402925" y="4209457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1.3%</a:t>
            </a:r>
          </a:p>
        </p:txBody>
      </p:sp>
      <p:sp>
        <p:nvSpPr>
          <p:cNvPr id="49" name="Arrow: Down 48">
            <a:extLst>
              <a:ext uri="{FF2B5EF4-FFF2-40B4-BE49-F238E27FC236}">
                <a16:creationId xmlns:a16="http://schemas.microsoft.com/office/drawing/2014/main" id="{26244670-F3CA-4ABB-983F-333248D3388B}"/>
              </a:ext>
            </a:extLst>
          </p:cNvPr>
          <p:cNvSpPr/>
          <p:nvPr/>
        </p:nvSpPr>
        <p:spPr>
          <a:xfrm>
            <a:off x="10019660" y="1778856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Arrow: Down 49">
            <a:extLst>
              <a:ext uri="{FF2B5EF4-FFF2-40B4-BE49-F238E27FC236}">
                <a16:creationId xmlns:a16="http://schemas.microsoft.com/office/drawing/2014/main" id="{9E712B39-1755-443D-948C-1101ACA07133}"/>
              </a:ext>
            </a:extLst>
          </p:cNvPr>
          <p:cNvSpPr/>
          <p:nvPr/>
        </p:nvSpPr>
        <p:spPr>
          <a:xfrm>
            <a:off x="10640669" y="2933324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Arrow: Down 50">
            <a:extLst>
              <a:ext uri="{FF2B5EF4-FFF2-40B4-BE49-F238E27FC236}">
                <a16:creationId xmlns:a16="http://schemas.microsoft.com/office/drawing/2014/main" id="{4ED7E0E8-91F3-482D-B99E-13635506BAD2}"/>
              </a:ext>
            </a:extLst>
          </p:cNvPr>
          <p:cNvSpPr/>
          <p:nvPr/>
        </p:nvSpPr>
        <p:spPr>
          <a:xfrm>
            <a:off x="10265544" y="3140804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Down 51">
            <a:extLst>
              <a:ext uri="{FF2B5EF4-FFF2-40B4-BE49-F238E27FC236}">
                <a16:creationId xmlns:a16="http://schemas.microsoft.com/office/drawing/2014/main" id="{938F6437-768B-442D-8033-F63C899561F3}"/>
              </a:ext>
            </a:extLst>
          </p:cNvPr>
          <p:cNvSpPr/>
          <p:nvPr/>
        </p:nvSpPr>
        <p:spPr>
          <a:xfrm>
            <a:off x="11065304" y="3578141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9784C3B9-6EA2-4B3F-B367-777A7D043466}"/>
              </a:ext>
            </a:extLst>
          </p:cNvPr>
          <p:cNvSpPr/>
          <p:nvPr/>
        </p:nvSpPr>
        <p:spPr>
          <a:xfrm>
            <a:off x="11266563" y="3835053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row: Down 53">
            <a:extLst>
              <a:ext uri="{FF2B5EF4-FFF2-40B4-BE49-F238E27FC236}">
                <a16:creationId xmlns:a16="http://schemas.microsoft.com/office/drawing/2014/main" id="{29E5D54F-A350-4560-988E-9477F283E20D}"/>
              </a:ext>
            </a:extLst>
          </p:cNvPr>
          <p:cNvSpPr/>
          <p:nvPr/>
        </p:nvSpPr>
        <p:spPr>
          <a:xfrm rot="10800000">
            <a:off x="10390071" y="2014737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Arrow: Down 54">
            <a:extLst>
              <a:ext uri="{FF2B5EF4-FFF2-40B4-BE49-F238E27FC236}">
                <a16:creationId xmlns:a16="http://schemas.microsoft.com/office/drawing/2014/main" id="{7B8E6DBB-9D48-41C3-8A40-D8B401D7BD26}"/>
              </a:ext>
            </a:extLst>
          </p:cNvPr>
          <p:cNvSpPr/>
          <p:nvPr/>
        </p:nvSpPr>
        <p:spPr>
          <a:xfrm rot="10800000">
            <a:off x="10216295" y="221365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69AA3246-1EF0-4F9F-A4DE-4169D105CDD5}"/>
              </a:ext>
            </a:extLst>
          </p:cNvPr>
          <p:cNvSpPr/>
          <p:nvPr/>
        </p:nvSpPr>
        <p:spPr>
          <a:xfrm rot="10800000">
            <a:off x="9707440" y="244157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Arrow: Down 56">
            <a:extLst>
              <a:ext uri="{FF2B5EF4-FFF2-40B4-BE49-F238E27FC236}">
                <a16:creationId xmlns:a16="http://schemas.microsoft.com/office/drawing/2014/main" id="{721DBBE3-A2E8-41D3-A531-17FBC168A7BA}"/>
              </a:ext>
            </a:extLst>
          </p:cNvPr>
          <p:cNvSpPr/>
          <p:nvPr/>
        </p:nvSpPr>
        <p:spPr>
          <a:xfrm rot="10800000">
            <a:off x="10736990" y="3365616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Arrow: Down 57">
            <a:extLst>
              <a:ext uri="{FF2B5EF4-FFF2-40B4-BE49-F238E27FC236}">
                <a16:creationId xmlns:a16="http://schemas.microsoft.com/office/drawing/2014/main" id="{19BD8CDB-9A7B-45A8-8952-07A44D5440FB}"/>
              </a:ext>
            </a:extLst>
          </p:cNvPr>
          <p:cNvSpPr/>
          <p:nvPr/>
        </p:nvSpPr>
        <p:spPr>
          <a:xfrm rot="10800000">
            <a:off x="12012258" y="4040575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087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8" grpId="0"/>
      <p:bldP spid="30" grpId="0"/>
      <p:bldP spid="32" grpId="0"/>
      <p:bldP spid="34" grpId="0"/>
      <p:bldP spid="36" grpId="0"/>
      <p:bldP spid="38" grpId="0"/>
      <p:bldP spid="40" grpId="0"/>
      <p:bldP spid="42" grpId="0"/>
      <p:bldP spid="44" grpId="0"/>
      <p:bldP spid="46" grpId="0"/>
      <p:bldP spid="48" grpId="0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D24CB18-BEDE-4A14-AA9E-2D49E905D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8923" y="4434"/>
            <a:ext cx="51601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E1AF94-A1C7-4697-A1EE-58CFD3292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94" y="0"/>
            <a:ext cx="517868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8E0BB9-FB0B-441B-B25C-5938341BB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      Old  vs. New (passenger factor 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6E9BD-C2FA-443D-A5F5-D536F1913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C995B37-D846-41EC-BE14-074F61B85599}"/>
              </a:ext>
            </a:extLst>
          </p:cNvPr>
          <p:cNvSpPr/>
          <p:nvPr/>
        </p:nvSpPr>
        <p:spPr>
          <a:xfrm>
            <a:off x="10523815" y="15536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F0A2420-3C3A-4AE7-8377-6BBCD51A0BD7}"/>
              </a:ext>
            </a:extLst>
          </p:cNvPr>
          <p:cNvSpPr/>
          <p:nvPr/>
        </p:nvSpPr>
        <p:spPr>
          <a:xfrm>
            <a:off x="10815773" y="3022968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B821A94-648E-4FB7-B770-9BC3962E7BF1}"/>
              </a:ext>
            </a:extLst>
          </p:cNvPr>
          <p:cNvSpPr/>
          <p:nvPr/>
        </p:nvSpPr>
        <p:spPr>
          <a:xfrm>
            <a:off x="10972800" y="3017604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806C801-D413-4FA0-91A1-DAAA20593C3E}"/>
              </a:ext>
            </a:extLst>
          </p:cNvPr>
          <p:cNvSpPr/>
          <p:nvPr/>
        </p:nvSpPr>
        <p:spPr>
          <a:xfrm>
            <a:off x="11102823" y="3655196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5BDC3C4-3F55-4FFC-9D87-E9B186DBB19C}"/>
              </a:ext>
            </a:extLst>
          </p:cNvPr>
          <p:cNvSpPr/>
          <p:nvPr/>
        </p:nvSpPr>
        <p:spPr>
          <a:xfrm>
            <a:off x="11546900" y="3970723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4A5872F-A609-491A-96EA-C9C7FADF8E57}"/>
              </a:ext>
            </a:extLst>
          </p:cNvPr>
          <p:cNvSpPr/>
          <p:nvPr/>
        </p:nvSpPr>
        <p:spPr>
          <a:xfrm>
            <a:off x="10366788" y="4045447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14E81E0-7E9B-48A9-B5FB-AF86815BE2B6}"/>
              </a:ext>
            </a:extLst>
          </p:cNvPr>
          <p:cNvSpPr/>
          <p:nvPr/>
        </p:nvSpPr>
        <p:spPr>
          <a:xfrm>
            <a:off x="10901800" y="3892975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80A192D-205F-4559-A931-B857AB2B63FD}"/>
              </a:ext>
            </a:extLst>
          </p:cNvPr>
          <p:cNvSpPr/>
          <p:nvPr/>
        </p:nvSpPr>
        <p:spPr>
          <a:xfrm>
            <a:off x="8628241" y="5043751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73BA3AF-05E0-4DB7-8ECD-67DD023EE529}"/>
              </a:ext>
            </a:extLst>
          </p:cNvPr>
          <p:cNvSpPr/>
          <p:nvPr/>
        </p:nvSpPr>
        <p:spPr>
          <a:xfrm>
            <a:off x="8628241" y="5297811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7DA8080-C370-4250-92FF-33B0518F7E54}"/>
              </a:ext>
            </a:extLst>
          </p:cNvPr>
          <p:cNvSpPr/>
          <p:nvPr/>
        </p:nvSpPr>
        <p:spPr>
          <a:xfrm>
            <a:off x="8083427" y="5399500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66DB667-D96C-4E0E-8FDC-85518D81D87E}"/>
              </a:ext>
            </a:extLst>
          </p:cNvPr>
          <p:cNvSpPr/>
          <p:nvPr/>
        </p:nvSpPr>
        <p:spPr>
          <a:xfrm>
            <a:off x="7695640" y="5455574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16AB5769-872B-45ED-A81A-BA8372B73958}"/>
              </a:ext>
            </a:extLst>
          </p:cNvPr>
          <p:cNvSpPr/>
          <p:nvPr/>
        </p:nvSpPr>
        <p:spPr>
          <a:xfrm>
            <a:off x="9351702" y="5297811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07E0FAE-BAF3-43BB-BAE6-B2567EFF6C9D}"/>
              </a:ext>
            </a:extLst>
          </p:cNvPr>
          <p:cNvSpPr/>
          <p:nvPr/>
        </p:nvSpPr>
        <p:spPr>
          <a:xfrm>
            <a:off x="9608973" y="6047172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3F47547-0E98-4768-8168-FE0CDC082114}"/>
              </a:ext>
            </a:extLst>
          </p:cNvPr>
          <p:cNvSpPr/>
          <p:nvPr/>
        </p:nvSpPr>
        <p:spPr>
          <a:xfrm>
            <a:off x="9194675" y="3318615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65FE52AD-D16B-45CB-ACF3-F61B824F7634}"/>
              </a:ext>
            </a:extLst>
          </p:cNvPr>
          <p:cNvSpPr/>
          <p:nvPr/>
        </p:nvSpPr>
        <p:spPr>
          <a:xfrm>
            <a:off x="9378136" y="3731636"/>
            <a:ext cx="314054" cy="31552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9173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9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1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37D094C-B3FB-46A9-A9A3-60F5EACAB5DC}"/>
              </a:ext>
            </a:extLst>
          </p:cNvPr>
          <p:cNvSpPr txBox="1">
            <a:spLocks/>
          </p:cNvSpPr>
          <p:nvPr/>
        </p:nvSpPr>
        <p:spPr>
          <a:xfrm>
            <a:off x="1524000" y="8382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      Old  vs. New (passenger factor 5)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F5CAECA-2CF1-4071-B382-AAF9CCC95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533" y="2171699"/>
            <a:ext cx="5522422" cy="32240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0E314A-4983-4AF6-AFB7-49552BAE9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72" y="2171700"/>
            <a:ext cx="5520821" cy="3224073"/>
          </a:xfrm>
          <a:prstGeom prst="rect">
            <a:avLst/>
          </a:prstGeom>
        </p:spPr>
      </p:pic>
      <p:sp>
        <p:nvSpPr>
          <p:cNvPr id="31" name="Arrow: Down 30">
            <a:extLst>
              <a:ext uri="{FF2B5EF4-FFF2-40B4-BE49-F238E27FC236}">
                <a16:creationId xmlns:a16="http://schemas.microsoft.com/office/drawing/2014/main" id="{C821FA6F-D787-41D3-B95B-0356C2534225}"/>
              </a:ext>
            </a:extLst>
          </p:cNvPr>
          <p:cNvSpPr/>
          <p:nvPr/>
        </p:nvSpPr>
        <p:spPr>
          <a:xfrm>
            <a:off x="10196043" y="217077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2A31E44-4EB3-48B5-A59F-10607897EEF3}"/>
              </a:ext>
            </a:extLst>
          </p:cNvPr>
          <p:cNvSpPr txBox="1"/>
          <p:nvPr/>
        </p:nvSpPr>
        <p:spPr>
          <a:xfrm>
            <a:off x="10503003" y="207174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2.8%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E82CDB8-3E5A-4C33-B503-19B0A1ACC5B1}"/>
              </a:ext>
            </a:extLst>
          </p:cNvPr>
          <p:cNvSpPr txBox="1"/>
          <p:nvPr/>
        </p:nvSpPr>
        <p:spPr>
          <a:xfrm>
            <a:off x="10495464" y="233302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6.6%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D2C06FE-F1AE-4EF8-B279-39AC6AB59459}"/>
              </a:ext>
            </a:extLst>
          </p:cNvPr>
          <p:cNvSpPr txBox="1"/>
          <p:nvPr/>
        </p:nvSpPr>
        <p:spPr>
          <a:xfrm>
            <a:off x="10496543" y="2557979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4.9%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EC038E3-8C3A-408A-8221-E6B9E4C0A9D8}"/>
              </a:ext>
            </a:extLst>
          </p:cNvPr>
          <p:cNvSpPr txBox="1"/>
          <p:nvPr/>
        </p:nvSpPr>
        <p:spPr>
          <a:xfrm>
            <a:off x="10495464" y="2786695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46.5%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5894C1E-9AE5-4489-8202-0F9A5A38EA54}"/>
              </a:ext>
            </a:extLst>
          </p:cNvPr>
          <p:cNvSpPr txBox="1"/>
          <p:nvPr/>
        </p:nvSpPr>
        <p:spPr>
          <a:xfrm>
            <a:off x="10494385" y="3011648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46.5%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86C7F6B-53EA-446C-913A-9453D69D3B28}"/>
              </a:ext>
            </a:extLst>
          </p:cNvPr>
          <p:cNvSpPr txBox="1"/>
          <p:nvPr/>
        </p:nvSpPr>
        <p:spPr>
          <a:xfrm>
            <a:off x="11312751" y="3456558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5.1%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DAE5086-07CD-42A8-BB50-3A383396A436}"/>
              </a:ext>
            </a:extLst>
          </p:cNvPr>
          <p:cNvSpPr txBox="1"/>
          <p:nvPr/>
        </p:nvSpPr>
        <p:spPr>
          <a:xfrm>
            <a:off x="11312751" y="3703892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10.3%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592C3BF-03EB-47CB-87C2-62565C65221D}"/>
              </a:ext>
            </a:extLst>
          </p:cNvPr>
          <p:cNvSpPr txBox="1"/>
          <p:nvPr/>
        </p:nvSpPr>
        <p:spPr>
          <a:xfrm>
            <a:off x="11312751" y="392987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4.9%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B6501C-B13F-4273-9CA6-C72F268A97C7}"/>
              </a:ext>
            </a:extLst>
          </p:cNvPr>
          <p:cNvSpPr txBox="1"/>
          <p:nvPr/>
        </p:nvSpPr>
        <p:spPr>
          <a:xfrm>
            <a:off x="11326027" y="416020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4.1%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CC534B3-7015-4A22-9D69-51EF24D22B47}"/>
              </a:ext>
            </a:extLst>
          </p:cNvPr>
          <p:cNvSpPr txBox="1"/>
          <p:nvPr/>
        </p:nvSpPr>
        <p:spPr>
          <a:xfrm>
            <a:off x="11326027" y="4392256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6.6%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2B9D747-29E5-4450-830F-5741BA47F7D6}"/>
              </a:ext>
            </a:extLst>
          </p:cNvPr>
          <p:cNvSpPr txBox="1"/>
          <p:nvPr/>
        </p:nvSpPr>
        <p:spPr>
          <a:xfrm>
            <a:off x="11333424" y="4829044"/>
            <a:ext cx="858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4.9%</a:t>
            </a:r>
          </a:p>
        </p:txBody>
      </p:sp>
      <p:sp>
        <p:nvSpPr>
          <p:cNvPr id="62" name="Arrow: Down 61">
            <a:extLst>
              <a:ext uri="{FF2B5EF4-FFF2-40B4-BE49-F238E27FC236}">
                <a16:creationId xmlns:a16="http://schemas.microsoft.com/office/drawing/2014/main" id="{618C369F-D2FF-410F-A016-BDE55183A77B}"/>
              </a:ext>
            </a:extLst>
          </p:cNvPr>
          <p:cNvSpPr/>
          <p:nvPr/>
        </p:nvSpPr>
        <p:spPr>
          <a:xfrm>
            <a:off x="9950159" y="2398443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Arrow: Down 62">
            <a:extLst>
              <a:ext uri="{FF2B5EF4-FFF2-40B4-BE49-F238E27FC236}">
                <a16:creationId xmlns:a16="http://schemas.microsoft.com/office/drawing/2014/main" id="{FAB7697B-C3C2-498D-9C7F-CBED0BEF41A0}"/>
              </a:ext>
            </a:extLst>
          </p:cNvPr>
          <p:cNvSpPr/>
          <p:nvPr/>
        </p:nvSpPr>
        <p:spPr>
          <a:xfrm>
            <a:off x="10571168" y="3552911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row: Down 63">
            <a:extLst>
              <a:ext uri="{FF2B5EF4-FFF2-40B4-BE49-F238E27FC236}">
                <a16:creationId xmlns:a16="http://schemas.microsoft.com/office/drawing/2014/main" id="{8B99C46E-C5F9-4192-8B81-89853055D7F5}"/>
              </a:ext>
            </a:extLst>
          </p:cNvPr>
          <p:cNvSpPr/>
          <p:nvPr/>
        </p:nvSpPr>
        <p:spPr>
          <a:xfrm>
            <a:off x="10196043" y="3760391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Arrow: Down 64">
            <a:extLst>
              <a:ext uri="{FF2B5EF4-FFF2-40B4-BE49-F238E27FC236}">
                <a16:creationId xmlns:a16="http://schemas.microsoft.com/office/drawing/2014/main" id="{F831F04E-2925-4BCA-9DE8-84EC7472F5BF}"/>
              </a:ext>
            </a:extLst>
          </p:cNvPr>
          <p:cNvSpPr/>
          <p:nvPr/>
        </p:nvSpPr>
        <p:spPr>
          <a:xfrm>
            <a:off x="10995803" y="4197728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Arrow: Down 65">
            <a:extLst>
              <a:ext uri="{FF2B5EF4-FFF2-40B4-BE49-F238E27FC236}">
                <a16:creationId xmlns:a16="http://schemas.microsoft.com/office/drawing/2014/main" id="{A7B84F7B-3873-4180-940C-BEFEE6B0AF28}"/>
              </a:ext>
            </a:extLst>
          </p:cNvPr>
          <p:cNvSpPr/>
          <p:nvPr/>
        </p:nvSpPr>
        <p:spPr>
          <a:xfrm>
            <a:off x="11197062" y="4454640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Arrow: Down 66">
            <a:extLst>
              <a:ext uri="{FF2B5EF4-FFF2-40B4-BE49-F238E27FC236}">
                <a16:creationId xmlns:a16="http://schemas.microsoft.com/office/drawing/2014/main" id="{3A916775-59C0-47D6-8D99-85E6CFFAF129}"/>
              </a:ext>
            </a:extLst>
          </p:cNvPr>
          <p:cNvSpPr/>
          <p:nvPr/>
        </p:nvSpPr>
        <p:spPr>
          <a:xfrm rot="10800000">
            <a:off x="10320570" y="2634324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136ADC92-991A-4091-932F-ABD5837D0BA2}"/>
              </a:ext>
            </a:extLst>
          </p:cNvPr>
          <p:cNvSpPr/>
          <p:nvPr/>
        </p:nvSpPr>
        <p:spPr>
          <a:xfrm rot="10800000">
            <a:off x="10146794" y="2833239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Arrow: Down 68">
            <a:extLst>
              <a:ext uri="{FF2B5EF4-FFF2-40B4-BE49-F238E27FC236}">
                <a16:creationId xmlns:a16="http://schemas.microsoft.com/office/drawing/2014/main" id="{63DF8D78-5E0A-4202-B18B-A4244FBED28C}"/>
              </a:ext>
            </a:extLst>
          </p:cNvPr>
          <p:cNvSpPr/>
          <p:nvPr/>
        </p:nvSpPr>
        <p:spPr>
          <a:xfrm rot="10800000">
            <a:off x="9637939" y="3061159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Arrow: Down 69">
            <a:extLst>
              <a:ext uri="{FF2B5EF4-FFF2-40B4-BE49-F238E27FC236}">
                <a16:creationId xmlns:a16="http://schemas.microsoft.com/office/drawing/2014/main" id="{15271161-184A-4693-B3C4-607D0EBDBE2B}"/>
              </a:ext>
            </a:extLst>
          </p:cNvPr>
          <p:cNvSpPr/>
          <p:nvPr/>
        </p:nvSpPr>
        <p:spPr>
          <a:xfrm rot="10800000">
            <a:off x="10667489" y="3985203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Arrow: Down 70">
            <a:extLst>
              <a:ext uri="{FF2B5EF4-FFF2-40B4-BE49-F238E27FC236}">
                <a16:creationId xmlns:a16="http://schemas.microsoft.com/office/drawing/2014/main" id="{3D854BC8-7C30-4AC4-BF1F-0A2C8E62D46D}"/>
              </a:ext>
            </a:extLst>
          </p:cNvPr>
          <p:cNvSpPr/>
          <p:nvPr/>
        </p:nvSpPr>
        <p:spPr>
          <a:xfrm rot="10800000">
            <a:off x="11942757" y="4660162"/>
            <a:ext cx="173815" cy="2703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104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3" grpId="0"/>
      <p:bldP spid="35" grpId="0"/>
      <p:bldP spid="37" grpId="0"/>
      <p:bldP spid="39" grpId="0"/>
      <p:bldP spid="41" grpId="0"/>
      <p:bldP spid="43" grpId="0"/>
      <p:bldP spid="45" grpId="0"/>
      <p:bldP spid="47" grpId="0"/>
      <p:bldP spid="59" grpId="0"/>
      <p:bldP spid="60" grpId="0"/>
      <p:bldP spid="61" grpId="0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1012F-FE59-41A6-A7C9-6642A07F4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 2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7FF56-E2D5-44C2-ACEE-065FAE32F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Investigate using passenger specific properties </a:t>
            </a:r>
          </a:p>
          <a:p>
            <a:pPr lvl="1"/>
            <a:r>
              <a:rPr lang="en-US" dirty="0"/>
              <a:t>Current transport cost</a:t>
            </a:r>
          </a:p>
          <a:p>
            <a:pPr lvl="1"/>
            <a:r>
              <a:rPr lang="en-US" dirty="0"/>
              <a:t>Passenger travel time</a:t>
            </a:r>
          </a:p>
          <a:p>
            <a:pPr lvl="1"/>
            <a:r>
              <a:rPr lang="en-US" dirty="0"/>
              <a:t>Number of transfers</a:t>
            </a:r>
          </a:p>
          <a:p>
            <a:r>
              <a:rPr lang="en-US" dirty="0"/>
              <a:t>Investigate </a:t>
            </a:r>
            <a:r>
              <a:rPr lang="en-US" b="1" u="sng" dirty="0"/>
              <a:t>Plan B</a:t>
            </a:r>
            <a:r>
              <a:rPr lang="en-US" dirty="0"/>
              <a:t> with fixing part of the network</a:t>
            </a:r>
          </a:p>
          <a:p>
            <a:pPr lvl="1"/>
            <a:r>
              <a:rPr lang="en-US" dirty="0"/>
              <a:t>Reduce computational complexity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E8557D-BCD6-4806-91AB-CA48A5CCA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0973" y="1870598"/>
            <a:ext cx="3720543" cy="35814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A97CB00-EEBF-4778-B2E2-A783BB6C874C}"/>
              </a:ext>
            </a:extLst>
          </p:cNvPr>
          <p:cNvSpPr/>
          <p:nvPr/>
        </p:nvSpPr>
        <p:spPr>
          <a:xfrm>
            <a:off x="9794089" y="3843106"/>
            <a:ext cx="1860272" cy="160389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07B12E-96B4-4B48-8D3A-232CE3C6FFA0}"/>
              </a:ext>
            </a:extLst>
          </p:cNvPr>
          <p:cNvSpPr txBox="1"/>
          <p:nvPr/>
        </p:nvSpPr>
        <p:spPr>
          <a:xfrm>
            <a:off x="10198938" y="5050284"/>
            <a:ext cx="1237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Region 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D7BF1F-CF01-4E93-BA04-1573ED92CB89}"/>
              </a:ext>
            </a:extLst>
          </p:cNvPr>
          <p:cNvSpPr/>
          <p:nvPr/>
        </p:nvSpPr>
        <p:spPr>
          <a:xfrm>
            <a:off x="10183550" y="4426558"/>
            <a:ext cx="540675" cy="5094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5AEA6864-97AA-4EE8-9CA1-5B5A0F785CF3}"/>
              </a:ext>
            </a:extLst>
          </p:cNvPr>
          <p:cNvSpPr/>
          <p:nvPr/>
        </p:nvSpPr>
        <p:spPr>
          <a:xfrm>
            <a:off x="10820400" y="4426558"/>
            <a:ext cx="152400" cy="509426"/>
          </a:xfrm>
          <a:prstGeom prst="down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F9FD0C1-066A-4763-9301-85FD194E3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0973" y="1669642"/>
            <a:ext cx="3783387" cy="377736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D683A2F-D18C-4A97-A93B-05C5F7A7AC1F}"/>
              </a:ext>
            </a:extLst>
          </p:cNvPr>
          <p:cNvSpPr txBox="1"/>
          <p:nvPr/>
        </p:nvSpPr>
        <p:spPr>
          <a:xfrm>
            <a:off x="10198937" y="5065932"/>
            <a:ext cx="1391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Region 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DF80970-8E47-4B5B-BCBB-9691697F518B}"/>
              </a:ext>
            </a:extLst>
          </p:cNvPr>
          <p:cNvSpPr/>
          <p:nvPr/>
        </p:nvSpPr>
        <p:spPr>
          <a:xfrm>
            <a:off x="9762666" y="3798271"/>
            <a:ext cx="1907645" cy="165291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C9C7C67-1E58-4999-8AD0-C5E2F036F47C}"/>
              </a:ext>
            </a:extLst>
          </p:cNvPr>
          <p:cNvSpPr/>
          <p:nvPr/>
        </p:nvSpPr>
        <p:spPr>
          <a:xfrm>
            <a:off x="10030089" y="4306510"/>
            <a:ext cx="540675" cy="50942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69398FAB-A4E7-4183-BB21-D1508AF0B12B}"/>
              </a:ext>
            </a:extLst>
          </p:cNvPr>
          <p:cNvSpPr/>
          <p:nvPr/>
        </p:nvSpPr>
        <p:spPr>
          <a:xfrm>
            <a:off x="10686380" y="4281429"/>
            <a:ext cx="152400" cy="509426"/>
          </a:xfrm>
          <a:prstGeom prst="down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9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17" grpId="0" animBg="1"/>
      <p:bldP spid="19" grpId="0"/>
      <p:bldP spid="20" grpId="0" animBg="1"/>
      <p:bldP spid="21" grpId="0" animBg="1"/>
      <p:bldP spid="22" grpId="0" animBg="1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9600</TotalTime>
  <Words>645</Words>
  <Application>Microsoft Office PowerPoint</Application>
  <PresentationFormat>Widescreen</PresentationFormat>
  <Paragraphs>149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Franklin Gothic Book</vt:lpstr>
      <vt:lpstr>Crop</vt:lpstr>
      <vt:lpstr>Hub Selection plan</vt:lpstr>
      <vt:lpstr>The Big Picture</vt:lpstr>
      <vt:lpstr>Week 1 Plan</vt:lpstr>
      <vt:lpstr>Week 1 Progress</vt:lpstr>
      <vt:lpstr>      Old  vs. New</vt:lpstr>
      <vt:lpstr>PowerPoint Presentation</vt:lpstr>
      <vt:lpstr>      Old  vs. New (passenger factor 5)</vt:lpstr>
      <vt:lpstr>PowerPoint Presentation</vt:lpstr>
      <vt:lpstr>Week 2 Plan</vt:lpstr>
      <vt:lpstr>Week 2 Progress</vt:lpstr>
      <vt:lpstr>      Old  vs. New</vt:lpstr>
      <vt:lpstr>PowerPoint Presentation</vt:lpstr>
      <vt:lpstr>      Old  vs. New (passenger factor 5)</vt:lpstr>
      <vt:lpstr>PowerPoint Presentation</vt:lpstr>
      <vt:lpstr>PowerPoint Presentation</vt:lpstr>
      <vt:lpstr>Week 3 &amp; 4 Plan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Hub Selection plan</dc:title>
  <dc:creator>Ning Gao</dc:creator>
  <cp:lastModifiedBy>Ning Gao</cp:lastModifiedBy>
  <cp:revision>46</cp:revision>
  <dcterms:created xsi:type="dcterms:W3CDTF">2020-07-29T19:19:33Z</dcterms:created>
  <dcterms:modified xsi:type="dcterms:W3CDTF">2020-08-17T18:32:50Z</dcterms:modified>
</cp:coreProperties>
</file>

<file path=docProps/thumbnail.jpeg>
</file>